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6" r:id="rId2"/>
    <p:sldId id="270" r:id="rId3"/>
    <p:sldId id="271" r:id="rId4"/>
    <p:sldId id="268" r:id="rId5"/>
    <p:sldId id="256" r:id="rId6"/>
    <p:sldId id="258" r:id="rId7"/>
    <p:sldId id="269" r:id="rId8"/>
    <p:sldId id="267" r:id="rId9"/>
    <p:sldId id="275" r:id="rId10"/>
    <p:sldId id="265" r:id="rId11"/>
    <p:sldId id="260" r:id="rId12"/>
    <p:sldId id="274" r:id="rId13"/>
    <p:sldId id="261" r:id="rId14"/>
    <p:sldId id="264" r:id="rId15"/>
    <p:sldId id="27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176"/>
    <p:restoredTop sz="96405"/>
  </p:normalViewPr>
  <p:slideViewPr>
    <p:cSldViewPr snapToGrid="0" snapToObjects="1">
      <p:cViewPr varScale="1">
        <p:scale>
          <a:sx n="76" d="100"/>
          <a:sy n="76" d="100"/>
        </p:scale>
        <p:origin x="15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C31A1-496D-CB40-AC7D-4E32D7935B22}" type="datetimeFigureOut">
              <a:rPr lang="en-US" smtClean="0"/>
              <a:t>8/12/21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C2AE-4156-7D4B-A1EB-644CF4319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942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C31A1-496D-CB40-AC7D-4E32D7935B22}" type="datetimeFigureOut">
              <a:rPr lang="en-US" smtClean="0"/>
              <a:t>8/12/21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C2AE-4156-7D4B-A1EB-644CF4319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984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C31A1-496D-CB40-AC7D-4E32D7935B22}" type="datetimeFigureOut">
              <a:rPr lang="en-US" smtClean="0"/>
              <a:t>8/12/21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C2AE-4156-7D4B-A1EB-644CF4319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230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C31A1-496D-CB40-AC7D-4E32D7935B22}" type="datetimeFigureOut">
              <a:rPr lang="en-US" smtClean="0"/>
              <a:t>8/12/21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C2AE-4156-7D4B-A1EB-644CF4319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481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C31A1-496D-CB40-AC7D-4E32D7935B22}" type="datetimeFigureOut">
              <a:rPr lang="en-US" smtClean="0"/>
              <a:t>8/12/21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C2AE-4156-7D4B-A1EB-644CF4319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408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C31A1-496D-CB40-AC7D-4E32D7935B22}" type="datetimeFigureOut">
              <a:rPr lang="en-US" smtClean="0"/>
              <a:t>8/12/21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C2AE-4156-7D4B-A1EB-644CF4319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29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C31A1-496D-CB40-AC7D-4E32D7935B22}" type="datetimeFigureOut">
              <a:rPr lang="en-US" smtClean="0"/>
              <a:t>8/12/21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C2AE-4156-7D4B-A1EB-644CF4319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24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C31A1-496D-CB40-AC7D-4E32D7935B22}" type="datetimeFigureOut">
              <a:rPr lang="en-US" smtClean="0"/>
              <a:t>8/12/21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C2AE-4156-7D4B-A1EB-644CF4319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225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C31A1-496D-CB40-AC7D-4E32D7935B22}" type="datetimeFigureOut">
              <a:rPr lang="en-US" smtClean="0"/>
              <a:t>8/12/21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C2AE-4156-7D4B-A1EB-644CF4319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436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C31A1-496D-CB40-AC7D-4E32D7935B22}" type="datetimeFigureOut">
              <a:rPr lang="en-US" smtClean="0"/>
              <a:t>8/12/21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C2AE-4156-7D4B-A1EB-644CF4319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597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C31A1-496D-CB40-AC7D-4E32D7935B22}" type="datetimeFigureOut">
              <a:rPr lang="en-US" smtClean="0"/>
              <a:t>8/12/21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0C2AE-4156-7D4B-A1EB-644CF4319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261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2C31A1-496D-CB40-AC7D-4E32D7935B22}" type="datetimeFigureOut">
              <a:rPr lang="en-US" smtClean="0"/>
              <a:t>8/12/21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70C2AE-4156-7D4B-A1EB-644CF4319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0438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os-Altos-Festival-of-Lights/folios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olidaycoro.com/Pixel-Icicle-Kit-p/834.htm" TargetMode="External"/><Relationship Id="rId2" Type="http://schemas.openxmlformats.org/officeDocument/2006/relationships/hyperlink" Target="https://www.holidaycoro.com/1012-pixel-Matrix-Panel-Kit-p/781.ht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817AC-B5A9-DE45-A01C-A5B3CE6A9A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FOLIOS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9A7489-D265-4444-9B66-4AECE4E353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Festival of Lights Interactions </a:t>
            </a:r>
            <a:r>
              <a:rPr lang="en-US"/>
              <a:t>Operating System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6422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7A70A5-2A91-3548-B4A9-952AD38B0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0227" y="0"/>
            <a:ext cx="9151545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F28B43-94D9-D84D-9694-77C48AEEC92F}"/>
              </a:ext>
            </a:extLst>
          </p:cNvPr>
          <p:cNvSpPr txBox="1"/>
          <p:nvPr/>
        </p:nvSpPr>
        <p:spPr>
          <a:xfrm>
            <a:off x="5809528" y="2138694"/>
            <a:ext cx="12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Mirror Ball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B0CCCE-D76D-9C46-914D-09955DCD198C}"/>
              </a:ext>
            </a:extLst>
          </p:cNvPr>
          <p:cNvSpPr txBox="1"/>
          <p:nvPr/>
        </p:nvSpPr>
        <p:spPr>
          <a:xfrm>
            <a:off x="10749630" y="3998634"/>
            <a:ext cx="1234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Spot lights on Ball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09A1FB-1BDD-1349-83A9-61A9EF9095DE}"/>
              </a:ext>
            </a:extLst>
          </p:cNvPr>
          <p:cNvSpPr txBox="1"/>
          <p:nvPr/>
        </p:nvSpPr>
        <p:spPr>
          <a:xfrm>
            <a:off x="10723404" y="788021"/>
            <a:ext cx="12611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Garland +</a:t>
            </a:r>
          </a:p>
          <a:p>
            <a:r>
              <a:rPr lang="en-US" b="1" dirty="0"/>
              <a:t>Icicle Pixels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B46A1C-26C9-E14F-BE27-D1DBD7FDF013}"/>
              </a:ext>
            </a:extLst>
          </p:cNvPr>
          <p:cNvSpPr txBox="1"/>
          <p:nvPr/>
        </p:nvSpPr>
        <p:spPr>
          <a:xfrm>
            <a:off x="458263" y="5511113"/>
            <a:ext cx="109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Arc Pixels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380680-4EF5-364F-B6EC-37734308E258}"/>
              </a:ext>
            </a:extLst>
          </p:cNvPr>
          <p:cNvSpPr txBox="1"/>
          <p:nvPr/>
        </p:nvSpPr>
        <p:spPr>
          <a:xfrm>
            <a:off x="3188194" y="2581354"/>
            <a:ext cx="1192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Tree Pixels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F9A826-954F-0F40-B0AA-0D56553BB4A1}"/>
              </a:ext>
            </a:extLst>
          </p:cNvPr>
          <p:cNvSpPr txBox="1"/>
          <p:nvPr/>
        </p:nvSpPr>
        <p:spPr>
          <a:xfrm>
            <a:off x="10723404" y="2462629"/>
            <a:ext cx="972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Rack of  boards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DDA82C-D489-F74E-9946-EE2025F46EC7}"/>
              </a:ext>
            </a:extLst>
          </p:cNvPr>
          <p:cNvSpPr txBox="1"/>
          <p:nvPr/>
        </p:nvSpPr>
        <p:spPr>
          <a:xfrm>
            <a:off x="6786427" y="5016051"/>
            <a:ext cx="1932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Snow drifts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C64BDE-49B3-DD42-B461-3FAA698498CD}"/>
              </a:ext>
            </a:extLst>
          </p:cNvPr>
          <p:cNvSpPr txBox="1"/>
          <p:nvPr/>
        </p:nvSpPr>
        <p:spPr>
          <a:xfrm>
            <a:off x="-92704" y="6211669"/>
            <a:ext cx="16453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/>
              <a:t>Pixel underlighting</a:t>
            </a:r>
          </a:p>
        </p:txBody>
      </p:sp>
    </p:spTree>
    <p:extLst>
      <p:ext uri="{BB962C8B-B14F-4D97-AF65-F5344CB8AC3E}">
        <p14:creationId xmlns:p14="http://schemas.microsoft.com/office/powerpoint/2010/main" val="118658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A9BA7-94FF-A34A-B494-FDA1FE309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 Band Refresh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329EAAF-C7A9-B64F-B662-5727535A40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531" y="1527717"/>
            <a:ext cx="11732938" cy="461579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Theme: “News Year’s Eve Holiday Party”</a:t>
            </a:r>
          </a:p>
          <a:p>
            <a:r>
              <a:rPr lang="en-US" dirty="0"/>
              <a:t>Elements:</a:t>
            </a:r>
          </a:p>
          <a:p>
            <a:pPr lvl="1"/>
            <a:r>
              <a:rPr lang="en-US" dirty="0"/>
              <a:t>Garland all round top of cage</a:t>
            </a:r>
          </a:p>
          <a:p>
            <a:pPr lvl="1"/>
            <a:r>
              <a:rPr lang="en-US" dirty="0"/>
              <a:t>Icicles just beneath the garland (pixel </a:t>
            </a:r>
            <a:r>
              <a:rPr lang="en-US" dirty="0" err="1"/>
              <a:t>leds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Rotating small mirrored ball in center lighted from all sides by </a:t>
            </a:r>
            <a:r>
              <a:rPr lang="en-US" dirty="0" err="1"/>
              <a:t>dmx</a:t>
            </a:r>
            <a:r>
              <a:rPr lang="en-US" dirty="0"/>
              <a:t> spotlights</a:t>
            </a:r>
          </a:p>
          <a:p>
            <a:pPr lvl="1"/>
            <a:r>
              <a:rPr lang="en-US" dirty="0"/>
              <a:t>Remove back board, replace with pixel lighted tree (same height as float)</a:t>
            </a:r>
          </a:p>
          <a:p>
            <a:pPr lvl="2"/>
            <a:r>
              <a:rPr lang="en-US" dirty="0"/>
              <a:t>Redesign back door</a:t>
            </a:r>
          </a:p>
          <a:p>
            <a:pPr lvl="2"/>
            <a:r>
              <a:rPr lang="en-US" dirty="0"/>
              <a:t>Locate controller in front box</a:t>
            </a:r>
          </a:p>
          <a:p>
            <a:pPr lvl="1"/>
            <a:r>
              <a:rPr lang="en-US" dirty="0"/>
              <a:t>1 large Tree + 2 small trees on back (instead of back board)</a:t>
            </a:r>
          </a:p>
          <a:p>
            <a:pPr lvl="1"/>
            <a:r>
              <a:rPr lang="en-US" dirty="0"/>
              <a:t>2 small trees in front</a:t>
            </a:r>
          </a:p>
          <a:p>
            <a:pPr lvl="1"/>
            <a:r>
              <a:rPr lang="en-US" dirty="0"/>
              <a:t>Snowdrifts around boxes, snow-</a:t>
            </a:r>
            <a:r>
              <a:rPr lang="en-US" dirty="0" err="1"/>
              <a:t>erize</a:t>
            </a:r>
            <a:r>
              <a:rPr lang="en-US" dirty="0"/>
              <a:t> the boxes</a:t>
            </a:r>
          </a:p>
          <a:p>
            <a:pPr lvl="1"/>
            <a:r>
              <a:rPr lang="en-US" dirty="0"/>
              <a:t>All round float edges Pixel underlighting</a:t>
            </a:r>
          </a:p>
          <a:p>
            <a:pPr lvl="1"/>
            <a:r>
              <a:rPr lang="en-US" dirty="0"/>
              <a:t>Synchronized animatronics to the song “Run Run Rudolph” by Chuck Berry (2min57sec )</a:t>
            </a:r>
          </a:p>
          <a:p>
            <a:pPr lvl="1"/>
            <a:r>
              <a:rPr lang="en-US" dirty="0"/>
              <a:t>Cost TBD but ~$3K (including Folios) - will detail complete budget estimate</a:t>
            </a:r>
          </a:p>
        </p:txBody>
      </p:sp>
    </p:spTree>
    <p:extLst>
      <p:ext uri="{BB962C8B-B14F-4D97-AF65-F5344CB8AC3E}">
        <p14:creationId xmlns:p14="http://schemas.microsoft.com/office/powerpoint/2010/main" val="27097341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53F03-F5A4-6F42-839E-47C7801F5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Simulation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80DB8-77FB-F744-9E52-7AEC24042D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Aidan preview here</a:t>
            </a:r>
          </a:p>
        </p:txBody>
      </p:sp>
    </p:spTree>
    <p:extLst>
      <p:ext uri="{BB962C8B-B14F-4D97-AF65-F5344CB8AC3E}">
        <p14:creationId xmlns:p14="http://schemas.microsoft.com/office/powerpoint/2010/main" val="36519226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F8FDAD-FC7E-9C43-B338-D2A1B61C5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0227" y="0"/>
            <a:ext cx="9151545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10D7CDE-FDE1-794E-82E6-D09AF24BFD2C}"/>
              </a:ext>
            </a:extLst>
          </p:cNvPr>
          <p:cNvSpPr txBox="1"/>
          <p:nvPr/>
        </p:nvSpPr>
        <p:spPr>
          <a:xfrm>
            <a:off x="7159083" y="2241396"/>
            <a:ext cx="1187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Mirror Ball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BD8558-8E6F-7D49-B255-6A6B37A89496}"/>
              </a:ext>
            </a:extLst>
          </p:cNvPr>
          <p:cNvSpPr txBox="1"/>
          <p:nvPr/>
        </p:nvSpPr>
        <p:spPr>
          <a:xfrm>
            <a:off x="10713521" y="4003960"/>
            <a:ext cx="1234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Spot lights on Ball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B82495-CDA9-8442-8F0C-84AFF02991FB}"/>
              </a:ext>
            </a:extLst>
          </p:cNvPr>
          <p:cNvSpPr txBox="1"/>
          <p:nvPr/>
        </p:nvSpPr>
        <p:spPr>
          <a:xfrm>
            <a:off x="10713521" y="788021"/>
            <a:ext cx="1504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Garland Pixels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A910D0-F35E-E046-977F-F22608367E30}"/>
              </a:ext>
            </a:extLst>
          </p:cNvPr>
          <p:cNvSpPr txBox="1"/>
          <p:nvPr/>
        </p:nvSpPr>
        <p:spPr>
          <a:xfrm>
            <a:off x="3349999" y="6270704"/>
            <a:ext cx="1068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Arc Pixels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E958E7-E631-4B44-95BA-0F07D1D73593}"/>
              </a:ext>
            </a:extLst>
          </p:cNvPr>
          <p:cNvSpPr txBox="1"/>
          <p:nvPr/>
        </p:nvSpPr>
        <p:spPr>
          <a:xfrm>
            <a:off x="3188194" y="2581354"/>
            <a:ext cx="1166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Tree Pixels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7E68D2-BC7A-CA43-B4D1-63C84F22526D}"/>
              </a:ext>
            </a:extLst>
          </p:cNvPr>
          <p:cNvSpPr txBox="1"/>
          <p:nvPr/>
        </p:nvSpPr>
        <p:spPr>
          <a:xfrm>
            <a:off x="10713521" y="2782669"/>
            <a:ext cx="972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Rack of  boards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522F37-71B6-0742-82C0-A58B71EE325C}"/>
              </a:ext>
            </a:extLst>
          </p:cNvPr>
          <p:cNvSpPr txBox="1"/>
          <p:nvPr/>
        </p:nvSpPr>
        <p:spPr>
          <a:xfrm>
            <a:off x="290792" y="3253111"/>
            <a:ext cx="1234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Spot lights on Ball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BA453B-5C65-0645-84CE-74B1690F153E}"/>
              </a:ext>
            </a:extLst>
          </p:cNvPr>
          <p:cNvSpPr txBox="1"/>
          <p:nvPr/>
        </p:nvSpPr>
        <p:spPr>
          <a:xfrm>
            <a:off x="3931683" y="4327125"/>
            <a:ext cx="972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Snow drifts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6E940E-3EDB-054E-A495-9C5052B3ECCD}"/>
              </a:ext>
            </a:extLst>
          </p:cNvPr>
          <p:cNvSpPr txBox="1"/>
          <p:nvPr/>
        </p:nvSpPr>
        <p:spPr>
          <a:xfrm>
            <a:off x="8127989" y="6555574"/>
            <a:ext cx="1643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Pixel </a:t>
            </a:r>
            <a:r>
              <a:rPr lang="en-US" dirty="0" err="1"/>
              <a:t>underlight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471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564E90-F146-3047-B62C-ABBFF7AD4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0227" y="0"/>
            <a:ext cx="9151545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89F650-BA63-1A40-8C18-FA3D3F68B68F}"/>
              </a:ext>
            </a:extLst>
          </p:cNvPr>
          <p:cNvSpPr txBox="1"/>
          <p:nvPr/>
        </p:nvSpPr>
        <p:spPr>
          <a:xfrm>
            <a:off x="7159083" y="2241396"/>
            <a:ext cx="1187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Mirror Ball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292F1D-2BAD-7C4C-B691-E27C37736E02}"/>
              </a:ext>
            </a:extLst>
          </p:cNvPr>
          <p:cNvSpPr txBox="1"/>
          <p:nvPr/>
        </p:nvSpPr>
        <p:spPr>
          <a:xfrm>
            <a:off x="10713521" y="4003960"/>
            <a:ext cx="1234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Spot lights on Ball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8660FF-7332-0F4E-9105-CAB982995A63}"/>
              </a:ext>
            </a:extLst>
          </p:cNvPr>
          <p:cNvSpPr txBox="1"/>
          <p:nvPr/>
        </p:nvSpPr>
        <p:spPr>
          <a:xfrm>
            <a:off x="10713521" y="788021"/>
            <a:ext cx="1234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Icicle Pixels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AEC9BE-07CA-3847-82C9-A33D2D6DF852}"/>
              </a:ext>
            </a:extLst>
          </p:cNvPr>
          <p:cNvSpPr txBox="1"/>
          <p:nvPr/>
        </p:nvSpPr>
        <p:spPr>
          <a:xfrm>
            <a:off x="3349999" y="6270704"/>
            <a:ext cx="1068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Arc Pixels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4D1D1B-AD2B-D84C-BB56-7E1EB258FF5A}"/>
              </a:ext>
            </a:extLst>
          </p:cNvPr>
          <p:cNvSpPr txBox="1"/>
          <p:nvPr/>
        </p:nvSpPr>
        <p:spPr>
          <a:xfrm>
            <a:off x="3188194" y="2581354"/>
            <a:ext cx="1166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Tree Pixels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31DB58-1D8A-C344-9D8C-74E893D6A3EB}"/>
              </a:ext>
            </a:extLst>
          </p:cNvPr>
          <p:cNvSpPr txBox="1"/>
          <p:nvPr/>
        </p:nvSpPr>
        <p:spPr>
          <a:xfrm>
            <a:off x="10713521" y="2782669"/>
            <a:ext cx="972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Rack of  boards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4DCE36-EAB8-7447-AD6B-AE60C20F33A6}"/>
              </a:ext>
            </a:extLst>
          </p:cNvPr>
          <p:cNvSpPr txBox="1"/>
          <p:nvPr/>
        </p:nvSpPr>
        <p:spPr>
          <a:xfrm>
            <a:off x="290792" y="3253111"/>
            <a:ext cx="1234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Spot lights on Ball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9112A0-DF2D-4A4C-98D8-A0CE61F7CABB}"/>
              </a:ext>
            </a:extLst>
          </p:cNvPr>
          <p:cNvSpPr txBox="1"/>
          <p:nvPr/>
        </p:nvSpPr>
        <p:spPr>
          <a:xfrm>
            <a:off x="3931683" y="4327125"/>
            <a:ext cx="972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Snow drifts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3809B7-11F0-BD4B-A41D-4EA05EC88EEB}"/>
              </a:ext>
            </a:extLst>
          </p:cNvPr>
          <p:cNvSpPr txBox="1"/>
          <p:nvPr/>
        </p:nvSpPr>
        <p:spPr>
          <a:xfrm>
            <a:off x="8127989" y="6555574"/>
            <a:ext cx="1643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Pixel </a:t>
            </a:r>
            <a:r>
              <a:rPr lang="en-US" dirty="0" err="1"/>
              <a:t>underlight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7091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4ED21-D35F-FF4A-9CB1-4ED182EEA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4329F-A7E9-5A4E-BB91-B0A5AE42E3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Icicles $450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779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9C4D4-10A9-5F49-9D54-99AA1094A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Controller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E95A1C-A058-0D47-9062-8E1E0A176C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38057" y="1469108"/>
            <a:ext cx="6747796" cy="5060847"/>
          </a:xfrm>
        </p:spPr>
      </p:pic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F6989072-82B1-4D44-9755-5597DC704047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33957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Animatronic band</a:t>
            </a:r>
          </a:p>
          <a:p>
            <a:r>
              <a:rPr lang="en-US" dirty="0"/>
              <a:t>Analog controller</a:t>
            </a:r>
          </a:p>
        </p:txBody>
      </p:sp>
    </p:spTree>
    <p:extLst>
      <p:ext uri="{BB962C8B-B14F-4D97-AF65-F5344CB8AC3E}">
        <p14:creationId xmlns:p14="http://schemas.microsoft.com/office/powerpoint/2010/main" val="2194756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16FE2B3-1A9E-CF40-874B-C8FB42677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Comparison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D6C7CC-FF25-0D48-AB8F-6AD133CE42D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Current</a:t>
            </a:r>
          </a:p>
          <a:p>
            <a:r>
              <a:rPr lang="en-US" dirty="0"/>
              <a:t>1982 analog controller board</a:t>
            </a:r>
          </a:p>
          <a:p>
            <a:r>
              <a:rPr lang="en-US" dirty="0"/>
              <a:t>Controls movement only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1CA1F9-BA7C-8942-8D6C-2E170FD8CA6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Proposed</a:t>
            </a:r>
          </a:p>
          <a:p>
            <a:r>
              <a:rPr lang="en-US" dirty="0"/>
              <a:t>2021 digital controller board</a:t>
            </a:r>
          </a:p>
          <a:p>
            <a:r>
              <a:rPr lang="en-US" dirty="0"/>
              <a:t>Integrates all media into synchronized effects across:</a:t>
            </a:r>
          </a:p>
          <a:p>
            <a:pPr lvl="1"/>
            <a:r>
              <a:rPr lang="en-US" dirty="0"/>
              <a:t>Audio/music</a:t>
            </a:r>
          </a:p>
          <a:p>
            <a:pPr lvl="1"/>
            <a:r>
              <a:rPr lang="en-US" dirty="0"/>
              <a:t>Animation/movement</a:t>
            </a:r>
          </a:p>
          <a:p>
            <a:pPr lvl="1"/>
            <a:r>
              <a:rPr lang="en-US" dirty="0"/>
              <a:t>Area lights</a:t>
            </a:r>
          </a:p>
          <a:p>
            <a:pPr lvl="1"/>
            <a:r>
              <a:rPr lang="en-US" dirty="0"/>
              <a:t>Pixel lights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336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2860EBA-CA02-D143-BCB3-386ADA6AF0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02" t="2791" r="2988" b="1598"/>
          <a:stretch/>
        </p:blipFill>
        <p:spPr>
          <a:xfrm rot="5400000">
            <a:off x="6176576" y="830060"/>
            <a:ext cx="6568072" cy="519788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5D1A32-3943-0242-9504-AED03F83F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865" y="2386361"/>
            <a:ext cx="6047446" cy="314781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Standardized controller board</a:t>
            </a:r>
          </a:p>
          <a:p>
            <a:r>
              <a:rPr lang="en-US" dirty="0"/>
              <a:t>Integrates all media into synchronized effects across:</a:t>
            </a:r>
          </a:p>
          <a:p>
            <a:pPr lvl="1"/>
            <a:r>
              <a:rPr lang="en-US" dirty="0"/>
              <a:t>Audio</a:t>
            </a:r>
          </a:p>
          <a:p>
            <a:pPr lvl="1"/>
            <a:r>
              <a:rPr lang="en-US" dirty="0"/>
              <a:t>Animation</a:t>
            </a:r>
          </a:p>
          <a:p>
            <a:pPr lvl="1"/>
            <a:r>
              <a:rPr lang="en-US" dirty="0"/>
              <a:t>Area lights</a:t>
            </a:r>
          </a:p>
          <a:p>
            <a:pPr lvl="1"/>
            <a:r>
              <a:rPr lang="en-US" dirty="0"/>
              <a:t>Pixel lights</a:t>
            </a:r>
          </a:p>
          <a:p>
            <a:r>
              <a:rPr lang="en-US" dirty="0"/>
              <a:t>Open source project published at 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sz="2200" dirty="0">
                <a:hlinkClick r:id="rId3"/>
              </a:rPr>
              <a:t>https://github.com/Los-Altos-Festival-of-Lights/folios</a:t>
            </a:r>
            <a:endParaRPr lang="en-US" sz="2200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7006B90-2E49-414A-B993-C0711FB92123}"/>
              </a:ext>
            </a:extLst>
          </p:cNvPr>
          <p:cNvSpPr txBox="1">
            <a:spLocks/>
          </p:cNvSpPr>
          <p:nvPr/>
        </p:nvSpPr>
        <p:spPr>
          <a:xfrm>
            <a:off x="434897" y="1386672"/>
            <a:ext cx="6324367" cy="9996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i="1" dirty="0"/>
              <a:t>“FOLIOS”</a:t>
            </a:r>
          </a:p>
          <a:p>
            <a:pPr marL="0" indent="0">
              <a:buNone/>
            </a:pPr>
            <a:r>
              <a:rPr lang="en-US" sz="2400" i="1" dirty="0"/>
              <a:t>  </a:t>
            </a:r>
            <a:r>
              <a:rPr lang="en-US" sz="2400" i="1" u="sng" dirty="0"/>
              <a:t>Festival of Lights Interactions Operating System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5F5EE2-94F0-9F4D-93BE-86EED535E35E}"/>
              </a:ext>
            </a:extLst>
          </p:cNvPr>
          <p:cNvSpPr txBox="1"/>
          <p:nvPr/>
        </p:nvSpPr>
        <p:spPr>
          <a:xfrm>
            <a:off x="8959513" y="2838660"/>
            <a:ext cx="1002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Pi/</a:t>
            </a:r>
            <a:r>
              <a:rPr lang="en-US" b="1" dirty="0" err="1"/>
              <a:t>PiCap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8FA440-F15A-8B45-B490-D306FA252144}"/>
              </a:ext>
            </a:extLst>
          </p:cNvPr>
          <p:cNvSpPr txBox="1"/>
          <p:nvPr/>
        </p:nvSpPr>
        <p:spPr>
          <a:xfrm>
            <a:off x="10177348" y="3775604"/>
            <a:ext cx="952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Arduino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540422-675D-1445-8A4F-588DD26E2957}"/>
              </a:ext>
            </a:extLst>
          </p:cNvPr>
          <p:cNvSpPr txBox="1"/>
          <p:nvPr/>
        </p:nvSpPr>
        <p:spPr>
          <a:xfrm>
            <a:off x="10974662" y="1726183"/>
            <a:ext cx="81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Switch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D4E7BD-5A8F-1841-ACE1-7C0DECA56587}"/>
              </a:ext>
            </a:extLst>
          </p:cNvPr>
          <p:cNvSpPr txBox="1"/>
          <p:nvPr/>
        </p:nvSpPr>
        <p:spPr>
          <a:xfrm>
            <a:off x="7302194" y="3332614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DMX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561E1C-20ED-F64E-A65C-4CE7D2B22368}"/>
              </a:ext>
            </a:extLst>
          </p:cNvPr>
          <p:cNvSpPr txBox="1"/>
          <p:nvPr/>
        </p:nvSpPr>
        <p:spPr>
          <a:xfrm>
            <a:off x="11153862" y="4729033"/>
            <a:ext cx="791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Relays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340A17FA-9A07-254D-8963-6061DA1701AF}"/>
              </a:ext>
            </a:extLst>
          </p:cNvPr>
          <p:cNvSpPr txBox="1">
            <a:spLocks/>
          </p:cNvSpPr>
          <p:nvPr/>
        </p:nvSpPr>
        <p:spPr>
          <a:xfrm>
            <a:off x="834486" y="36141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New Float Controller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06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>
            <a:extLst>
              <a:ext uri="{FF2B5EF4-FFF2-40B4-BE49-F238E27FC236}">
                <a16:creationId xmlns:a16="http://schemas.microsoft.com/office/drawing/2014/main" id="{CC83D998-1922-0146-AEF8-4A36407E0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 Controller Architecture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EA88E0-2B04-954C-AB10-4D3D0AA25AFD}"/>
              </a:ext>
            </a:extLst>
          </p:cNvPr>
          <p:cNvSpPr/>
          <p:nvPr/>
        </p:nvSpPr>
        <p:spPr>
          <a:xfrm>
            <a:off x="3437921" y="5105344"/>
            <a:ext cx="1899139" cy="733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Icicles on top bar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756026-9DA3-F540-ACC2-54B83D348C68}"/>
              </a:ext>
            </a:extLst>
          </p:cNvPr>
          <p:cNvSpPr/>
          <p:nvPr/>
        </p:nvSpPr>
        <p:spPr>
          <a:xfrm>
            <a:off x="984695" y="7061230"/>
            <a:ext cx="1899139" cy="733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Matrix Display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5E49D7-5E6D-CD48-8D0E-C63D7E54AF62}"/>
              </a:ext>
            </a:extLst>
          </p:cNvPr>
          <p:cNvSpPr/>
          <p:nvPr/>
        </p:nvSpPr>
        <p:spPr>
          <a:xfrm>
            <a:off x="6102410" y="5105344"/>
            <a:ext cx="1899139" cy="733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Arduino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BF2E86-5BEB-B642-AD31-BC19FDCF7CDE}"/>
              </a:ext>
            </a:extLst>
          </p:cNvPr>
          <p:cNvSpPr/>
          <p:nvPr/>
        </p:nvSpPr>
        <p:spPr>
          <a:xfrm>
            <a:off x="3446685" y="1671708"/>
            <a:ext cx="1899139" cy="733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 + </a:t>
            </a:r>
            <a:r>
              <a:rPr lang="en-US" dirty="0" err="1"/>
              <a:t>PiCap</a:t>
            </a:r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DFD5173-3AE1-C241-92EC-C77F37F7D1A1}"/>
              </a:ext>
            </a:extLst>
          </p:cNvPr>
          <p:cNvSpPr/>
          <p:nvPr/>
        </p:nvSpPr>
        <p:spPr>
          <a:xfrm>
            <a:off x="10263853" y="4227057"/>
            <a:ext cx="1202498" cy="5887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Singer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AE87E91-63E6-274E-8304-D6227BA4AF62}"/>
              </a:ext>
            </a:extLst>
          </p:cNvPr>
          <p:cNvSpPr/>
          <p:nvPr/>
        </p:nvSpPr>
        <p:spPr>
          <a:xfrm>
            <a:off x="10263853" y="4870445"/>
            <a:ext cx="1202498" cy="5887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Guitar Floor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C828F7D-4458-A440-A606-00550BAEDE84}"/>
              </a:ext>
            </a:extLst>
          </p:cNvPr>
          <p:cNvSpPr/>
          <p:nvPr/>
        </p:nvSpPr>
        <p:spPr>
          <a:xfrm>
            <a:off x="10263853" y="5533362"/>
            <a:ext cx="1202498" cy="5887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Drummer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BDDCBDB-3EF1-7248-A8AE-4A6D28905473}"/>
              </a:ext>
            </a:extLst>
          </p:cNvPr>
          <p:cNvSpPr/>
          <p:nvPr/>
        </p:nvSpPr>
        <p:spPr>
          <a:xfrm>
            <a:off x="10263853" y="6185128"/>
            <a:ext cx="1202498" cy="5887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Guitar Stand</a:t>
            </a:r>
          </a:p>
        </p:txBody>
      </p: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1EAC2AC8-691C-124A-8D41-7A815F35B277}"/>
              </a:ext>
            </a:extLst>
          </p:cNvPr>
          <p:cNvCxnSpPr>
            <a:stCxn id="6" idx="3"/>
            <a:endCxn id="9" idx="1"/>
          </p:cNvCxnSpPr>
          <p:nvPr/>
        </p:nvCxnSpPr>
        <p:spPr>
          <a:xfrm flipV="1">
            <a:off x="8001549" y="4521419"/>
            <a:ext cx="2262304" cy="95069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D8E875F6-CBBF-9F47-8A64-C66E9A70E77C}"/>
              </a:ext>
            </a:extLst>
          </p:cNvPr>
          <p:cNvCxnSpPr>
            <a:cxnSpLocks/>
            <a:stCxn id="6" idx="3"/>
            <a:endCxn id="10" idx="1"/>
          </p:cNvCxnSpPr>
          <p:nvPr/>
        </p:nvCxnSpPr>
        <p:spPr>
          <a:xfrm flipV="1">
            <a:off x="8001549" y="5164807"/>
            <a:ext cx="2262304" cy="307302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635475A0-51C9-7347-B845-7BE14FED4D75}"/>
              </a:ext>
            </a:extLst>
          </p:cNvPr>
          <p:cNvCxnSpPr>
            <a:cxnSpLocks/>
            <a:stCxn id="6" idx="3"/>
            <a:endCxn id="11" idx="1"/>
          </p:cNvCxnSpPr>
          <p:nvPr/>
        </p:nvCxnSpPr>
        <p:spPr>
          <a:xfrm>
            <a:off x="8001549" y="5472109"/>
            <a:ext cx="2262304" cy="355615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DE063672-04C7-D045-B8F9-3AA03057893D}"/>
              </a:ext>
            </a:extLst>
          </p:cNvPr>
          <p:cNvCxnSpPr>
            <a:cxnSpLocks/>
            <a:stCxn id="6" idx="3"/>
            <a:endCxn id="12" idx="1"/>
          </p:cNvCxnSpPr>
          <p:nvPr/>
        </p:nvCxnSpPr>
        <p:spPr>
          <a:xfrm>
            <a:off x="8001549" y="5472109"/>
            <a:ext cx="2262304" cy="1007381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F748D917-23B2-7840-89A8-F29292DEB433}"/>
              </a:ext>
            </a:extLst>
          </p:cNvPr>
          <p:cNvSpPr/>
          <p:nvPr/>
        </p:nvSpPr>
        <p:spPr>
          <a:xfrm>
            <a:off x="3674125" y="3199894"/>
            <a:ext cx="1440493" cy="33855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Switch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7704F63-EA8A-3546-8A7A-8ABDCF9DCFD5}"/>
              </a:ext>
            </a:extLst>
          </p:cNvPr>
          <p:cNvSpPr/>
          <p:nvPr/>
        </p:nvSpPr>
        <p:spPr>
          <a:xfrm>
            <a:off x="8700547" y="1421037"/>
            <a:ext cx="820823" cy="733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Amp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E46389C-0891-9D43-9FF3-6F4E20117AE7}"/>
              </a:ext>
            </a:extLst>
          </p:cNvPr>
          <p:cNvSpPr/>
          <p:nvPr/>
        </p:nvSpPr>
        <p:spPr>
          <a:xfrm>
            <a:off x="10258915" y="1117105"/>
            <a:ext cx="1202498" cy="5887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Speaker1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481C486-71FA-DF4D-903C-643AA1564392}"/>
              </a:ext>
            </a:extLst>
          </p:cNvPr>
          <p:cNvSpPr/>
          <p:nvPr/>
        </p:nvSpPr>
        <p:spPr>
          <a:xfrm>
            <a:off x="10258915" y="1972362"/>
            <a:ext cx="1202498" cy="58872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Speaker2</a:t>
            </a:r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D1FF8943-EC25-8D47-AECD-5911D7F572C1}"/>
              </a:ext>
            </a:extLst>
          </p:cNvPr>
          <p:cNvCxnSpPr>
            <a:cxnSpLocks/>
            <a:stCxn id="25" idx="3"/>
            <a:endCxn id="26" idx="1"/>
          </p:cNvCxnSpPr>
          <p:nvPr/>
        </p:nvCxnSpPr>
        <p:spPr>
          <a:xfrm flipV="1">
            <a:off x="9521370" y="1411467"/>
            <a:ext cx="737545" cy="37633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DC41300F-B6F6-4F40-97DC-C9A29B419465}"/>
              </a:ext>
            </a:extLst>
          </p:cNvPr>
          <p:cNvCxnSpPr>
            <a:cxnSpLocks/>
            <a:stCxn id="25" idx="3"/>
            <a:endCxn id="27" idx="1"/>
          </p:cNvCxnSpPr>
          <p:nvPr/>
        </p:nvCxnSpPr>
        <p:spPr>
          <a:xfrm>
            <a:off x="9521370" y="1787802"/>
            <a:ext cx="737545" cy="478922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7B73DE5-CD08-D24D-8AC7-CDC2E4428CB7}"/>
              </a:ext>
            </a:extLst>
          </p:cNvPr>
          <p:cNvSpPr txBox="1"/>
          <p:nvPr/>
        </p:nvSpPr>
        <p:spPr>
          <a:xfrm>
            <a:off x="1932549" y="1869196"/>
            <a:ext cx="5549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WiFi</a:t>
            </a:r>
            <a:endParaRPr lang="en-US" sz="1600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F1E3E49-7610-EC41-8DD7-01474064858E}"/>
              </a:ext>
            </a:extLst>
          </p:cNvPr>
          <p:cNvCxnSpPr>
            <a:cxnSpLocks/>
            <a:stCxn id="32" idx="3"/>
            <a:endCxn id="7" idx="1"/>
          </p:cNvCxnSpPr>
          <p:nvPr/>
        </p:nvCxnSpPr>
        <p:spPr>
          <a:xfrm>
            <a:off x="2487509" y="2038473"/>
            <a:ext cx="9591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B118A95-D8D7-4947-827A-F02C14C437CC}"/>
              </a:ext>
            </a:extLst>
          </p:cNvPr>
          <p:cNvCxnSpPr>
            <a:cxnSpLocks/>
            <a:stCxn id="7" idx="2"/>
            <a:endCxn id="24" idx="0"/>
          </p:cNvCxnSpPr>
          <p:nvPr/>
        </p:nvCxnSpPr>
        <p:spPr>
          <a:xfrm flipH="1">
            <a:off x="4394372" y="2405238"/>
            <a:ext cx="1883" cy="7946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8E266166-DD23-984F-950C-AC4E0F011D00}"/>
              </a:ext>
            </a:extLst>
          </p:cNvPr>
          <p:cNvCxnSpPr>
            <a:cxnSpLocks/>
            <a:stCxn id="24" idx="2"/>
            <a:endCxn id="6" idx="0"/>
          </p:cNvCxnSpPr>
          <p:nvPr/>
        </p:nvCxnSpPr>
        <p:spPr>
          <a:xfrm rot="16200000" flipH="1">
            <a:off x="4939728" y="2993092"/>
            <a:ext cx="1566896" cy="265760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4D8D4A89-EE01-2644-B69C-C7E725DB4541}"/>
              </a:ext>
            </a:extLst>
          </p:cNvPr>
          <p:cNvCxnSpPr>
            <a:cxnSpLocks/>
            <a:stCxn id="24" idx="2"/>
            <a:endCxn id="4" idx="0"/>
          </p:cNvCxnSpPr>
          <p:nvPr/>
        </p:nvCxnSpPr>
        <p:spPr>
          <a:xfrm rot="5400000">
            <a:off x="3607484" y="4318456"/>
            <a:ext cx="1566896" cy="6881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41A37167-4C9E-6941-9512-7D35469906B0}"/>
              </a:ext>
            </a:extLst>
          </p:cNvPr>
          <p:cNvSpPr txBox="1"/>
          <p:nvPr/>
        </p:nvSpPr>
        <p:spPr>
          <a:xfrm>
            <a:off x="3368737" y="2646743"/>
            <a:ext cx="18467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E1.31 over ethernet</a:t>
            </a:r>
          </a:p>
        </p:txBody>
      </p: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B8F3DC75-AFAC-AD47-B6D9-BC9FE19DBFC7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5345824" y="1787802"/>
            <a:ext cx="3354723" cy="0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DEA8B0B6-27BB-0141-B8E0-603E559D0AC9}"/>
              </a:ext>
            </a:extLst>
          </p:cNvPr>
          <p:cNvSpPr txBox="1"/>
          <p:nvPr/>
        </p:nvSpPr>
        <p:spPr>
          <a:xfrm>
            <a:off x="7733603" y="1478888"/>
            <a:ext cx="6735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Audio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9CD9D0B-1A91-B44F-94C3-A5E4DE9514CD}"/>
              </a:ext>
            </a:extLst>
          </p:cNvPr>
          <p:cNvSpPr/>
          <p:nvPr/>
        </p:nvSpPr>
        <p:spPr>
          <a:xfrm>
            <a:off x="10024683" y="2780137"/>
            <a:ext cx="1436730" cy="253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Pixel string1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52BC5C0-7AF4-0743-BC92-5B2105FE7CC6}"/>
              </a:ext>
            </a:extLst>
          </p:cNvPr>
          <p:cNvSpPr/>
          <p:nvPr/>
        </p:nvSpPr>
        <p:spPr>
          <a:xfrm>
            <a:off x="10024683" y="3307692"/>
            <a:ext cx="1436730" cy="253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Pixel string2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6B00C0BA-EE9A-3248-BC17-22D8D7D2563D}"/>
              </a:ext>
            </a:extLst>
          </p:cNvPr>
          <p:cNvCxnSpPr>
            <a:cxnSpLocks/>
            <a:stCxn id="7" idx="3"/>
            <a:endCxn id="55" idx="1"/>
          </p:cNvCxnSpPr>
          <p:nvPr/>
        </p:nvCxnSpPr>
        <p:spPr>
          <a:xfrm>
            <a:off x="5345824" y="2038473"/>
            <a:ext cx="4678859" cy="868502"/>
          </a:xfrm>
          <a:prstGeom prst="bentConnector3">
            <a:avLst>
              <a:gd name="adj1" fmla="val 2545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8608CED9-A638-324D-838A-DDD4988C63CA}"/>
              </a:ext>
            </a:extLst>
          </p:cNvPr>
          <p:cNvCxnSpPr>
            <a:cxnSpLocks/>
            <a:stCxn id="7" idx="3"/>
            <a:endCxn id="56" idx="1"/>
          </p:cNvCxnSpPr>
          <p:nvPr/>
        </p:nvCxnSpPr>
        <p:spPr>
          <a:xfrm>
            <a:off x="5345824" y="2038473"/>
            <a:ext cx="4678859" cy="1396057"/>
          </a:xfrm>
          <a:prstGeom prst="bentConnector3">
            <a:avLst>
              <a:gd name="adj1" fmla="val 2545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7AD85B71-22BB-F54B-BC01-DD3B008377CB}"/>
              </a:ext>
            </a:extLst>
          </p:cNvPr>
          <p:cNvSpPr txBox="1"/>
          <p:nvPr/>
        </p:nvSpPr>
        <p:spPr>
          <a:xfrm>
            <a:off x="5553966" y="2222531"/>
            <a:ext cx="5918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DMX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C53A570-D711-7A4A-93AC-9F53433C9E8C}"/>
              </a:ext>
            </a:extLst>
          </p:cNvPr>
          <p:cNvSpPr/>
          <p:nvPr/>
        </p:nvSpPr>
        <p:spPr>
          <a:xfrm>
            <a:off x="887309" y="7903608"/>
            <a:ext cx="6096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hlinkClick r:id="rId2"/>
              </a:rPr>
              <a:t>https://</a:t>
            </a:r>
            <a:r>
              <a:rPr lang="en-US" sz="1100" dirty="0" err="1">
                <a:hlinkClick r:id="rId2"/>
              </a:rPr>
              <a:t>www.holidaycoro.com</a:t>
            </a:r>
            <a:r>
              <a:rPr lang="en-US" sz="1100" dirty="0">
                <a:hlinkClick r:id="rId2"/>
              </a:rPr>
              <a:t>/1012-pixel-Matrix-Panel-Kit-p/781.htm</a:t>
            </a:r>
            <a:endParaRPr lang="en-US" sz="1100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826AB58-5159-1948-8750-96E355759BDF}"/>
              </a:ext>
            </a:extLst>
          </p:cNvPr>
          <p:cNvSpPr/>
          <p:nvPr/>
        </p:nvSpPr>
        <p:spPr>
          <a:xfrm>
            <a:off x="3374716" y="5838874"/>
            <a:ext cx="255550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hlinkClick r:id="rId3"/>
              </a:rPr>
              <a:t>https://</a:t>
            </a:r>
            <a:r>
              <a:rPr lang="en-US" sz="800" dirty="0" err="1">
                <a:hlinkClick r:id="rId3"/>
              </a:rPr>
              <a:t>www.holidaycoro.com</a:t>
            </a:r>
            <a:r>
              <a:rPr lang="en-US" sz="800" dirty="0">
                <a:hlinkClick r:id="rId3"/>
              </a:rPr>
              <a:t>/Pixel-Icicle-Kit-p/834.htm</a:t>
            </a:r>
            <a:endParaRPr lang="en-US" sz="800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EC030F3-C9B9-FB4F-AA1B-4E1FD3E991C6}"/>
              </a:ext>
            </a:extLst>
          </p:cNvPr>
          <p:cNvSpPr/>
          <p:nvPr/>
        </p:nvSpPr>
        <p:spPr>
          <a:xfrm>
            <a:off x="9285514" y="3774045"/>
            <a:ext cx="2175899" cy="2778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DMX area lights</a:t>
            </a:r>
          </a:p>
        </p:txBody>
      </p: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C8CD5EE9-E3FF-0147-89F0-F97928D3D12F}"/>
              </a:ext>
            </a:extLst>
          </p:cNvPr>
          <p:cNvCxnSpPr>
            <a:cxnSpLocks/>
            <a:endCxn id="49" idx="1"/>
          </p:cNvCxnSpPr>
          <p:nvPr/>
        </p:nvCxnSpPr>
        <p:spPr>
          <a:xfrm>
            <a:off x="5333792" y="2243838"/>
            <a:ext cx="3951722" cy="1669150"/>
          </a:xfrm>
          <a:prstGeom prst="bentConnector3">
            <a:avLst>
              <a:gd name="adj1" fmla="val 2135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239291E7-10B8-CB4A-8AAD-4C228AFC34BE}"/>
              </a:ext>
            </a:extLst>
          </p:cNvPr>
          <p:cNvSpPr txBox="1"/>
          <p:nvPr/>
        </p:nvSpPr>
        <p:spPr>
          <a:xfrm>
            <a:off x="1818648" y="3844533"/>
            <a:ext cx="14469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Sub-controllers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DC8000F8-55D0-514D-BF79-C16F71E71A28}"/>
              </a:ext>
            </a:extLst>
          </p:cNvPr>
          <p:cNvSpPr/>
          <p:nvPr/>
        </p:nvSpPr>
        <p:spPr>
          <a:xfrm>
            <a:off x="7726626" y="3778791"/>
            <a:ext cx="1093824" cy="2778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DMX </a:t>
            </a:r>
            <a:r>
              <a:rPr lang="en-US" dirty="0" err="1"/>
              <a:t>pcb</a:t>
            </a:r>
            <a:endParaRPr 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7BD076C-2167-304D-A135-3657BCFF8D2D}"/>
              </a:ext>
            </a:extLst>
          </p:cNvPr>
          <p:cNvSpPr txBox="1"/>
          <p:nvPr/>
        </p:nvSpPr>
        <p:spPr>
          <a:xfrm>
            <a:off x="6558825" y="1987066"/>
            <a:ext cx="7341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Xlights</a:t>
            </a:r>
            <a:endParaRPr lang="en-US" sz="1600" dirty="0"/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7AAAD261-D0D6-4145-BCD2-5678DE768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787" y="6953103"/>
            <a:ext cx="3132672" cy="130575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BB42208E-C45E-D64C-9482-3972E60FC5EE}"/>
              </a:ext>
            </a:extLst>
          </p:cNvPr>
          <p:cNvSpPr/>
          <p:nvPr/>
        </p:nvSpPr>
        <p:spPr>
          <a:xfrm>
            <a:off x="773432" y="5105344"/>
            <a:ext cx="1899139" cy="733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Pixel Tree</a:t>
            </a:r>
          </a:p>
        </p:txBody>
      </p:sp>
      <p:cxnSp>
        <p:nvCxnSpPr>
          <p:cNvPr id="75" name="Elbow Connector 74">
            <a:extLst>
              <a:ext uri="{FF2B5EF4-FFF2-40B4-BE49-F238E27FC236}">
                <a16:creationId xmlns:a16="http://schemas.microsoft.com/office/drawing/2014/main" id="{B264E5F6-2B5F-0840-9B2C-15FDF4C7FDAA}"/>
              </a:ext>
            </a:extLst>
          </p:cNvPr>
          <p:cNvCxnSpPr>
            <a:cxnSpLocks/>
            <a:stCxn id="24" idx="2"/>
            <a:endCxn id="74" idx="0"/>
          </p:cNvCxnSpPr>
          <p:nvPr/>
        </p:nvCxnSpPr>
        <p:spPr>
          <a:xfrm rot="5400000">
            <a:off x="2275239" y="2986211"/>
            <a:ext cx="1566896" cy="267137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1735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676288F-CF5F-B749-888A-AE42600F4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 Controller BOM / ~$500 per Controller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BE734B-95C0-AE43-98BB-17624618A9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533" y="1543192"/>
            <a:ext cx="11192933" cy="4178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754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817AC-B5A9-DE45-A01C-A5B3CE6A9A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FOLIOS VIDEOS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9A7489-D265-4444-9B66-4AECE4E353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Festival of Lights Interactions Operating System</a:t>
            </a:r>
          </a:p>
        </p:txBody>
      </p:sp>
    </p:spTree>
    <p:extLst>
      <p:ext uri="{BB962C8B-B14F-4D97-AF65-F5344CB8AC3E}">
        <p14:creationId xmlns:p14="http://schemas.microsoft.com/office/powerpoint/2010/main" val="2775264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817AC-B5A9-DE45-A01C-A5B3CE6A9A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Rock Band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9A7489-D265-4444-9B66-4AECE4E353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Float Refresh</a:t>
            </a:r>
          </a:p>
        </p:txBody>
      </p:sp>
    </p:spTree>
    <p:extLst>
      <p:ext uri="{BB962C8B-B14F-4D97-AF65-F5344CB8AC3E}">
        <p14:creationId xmlns:p14="http://schemas.microsoft.com/office/powerpoint/2010/main" val="29711880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A9BA7-94FF-A34A-B494-FDA1FE309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 Band Refresh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329EAAF-C7A9-B64F-B662-5727535A40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531" y="1527717"/>
            <a:ext cx="11732938" cy="461579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Theme: “News Year’s Eve Holiday Party”</a:t>
            </a:r>
          </a:p>
          <a:p>
            <a:r>
              <a:rPr lang="en-US" dirty="0"/>
              <a:t>Elements:</a:t>
            </a:r>
          </a:p>
          <a:p>
            <a:pPr lvl="1"/>
            <a:r>
              <a:rPr lang="en-US" dirty="0"/>
              <a:t>Garland all round top of cage</a:t>
            </a:r>
          </a:p>
          <a:p>
            <a:pPr lvl="1"/>
            <a:r>
              <a:rPr lang="en-US" dirty="0"/>
              <a:t>Icicles just beneath the garland (pixel </a:t>
            </a:r>
            <a:r>
              <a:rPr lang="en-US" dirty="0" err="1"/>
              <a:t>leds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Rotating small mirrored ball in center lighted from all sides by </a:t>
            </a:r>
            <a:r>
              <a:rPr lang="en-US" dirty="0" err="1"/>
              <a:t>dmx</a:t>
            </a:r>
            <a:r>
              <a:rPr lang="en-US" dirty="0"/>
              <a:t> spotlights</a:t>
            </a:r>
          </a:p>
          <a:p>
            <a:pPr lvl="1"/>
            <a:r>
              <a:rPr lang="en-US" dirty="0"/>
              <a:t>Remove back board, replace with pixel lighted tree (same height as float)</a:t>
            </a:r>
          </a:p>
          <a:p>
            <a:pPr lvl="2"/>
            <a:r>
              <a:rPr lang="en-US" dirty="0"/>
              <a:t>Redesign back door</a:t>
            </a:r>
          </a:p>
          <a:p>
            <a:pPr lvl="2"/>
            <a:r>
              <a:rPr lang="en-US" dirty="0"/>
              <a:t>Locate controller in front box</a:t>
            </a:r>
          </a:p>
          <a:p>
            <a:pPr lvl="1"/>
            <a:r>
              <a:rPr lang="en-US" dirty="0"/>
              <a:t>1 large Tree + 2 small trees on back (instead of back board)</a:t>
            </a:r>
          </a:p>
          <a:p>
            <a:pPr lvl="1"/>
            <a:r>
              <a:rPr lang="en-US" dirty="0"/>
              <a:t>2 small trees in front</a:t>
            </a:r>
          </a:p>
          <a:p>
            <a:pPr lvl="1"/>
            <a:r>
              <a:rPr lang="en-US" dirty="0"/>
              <a:t>Snowdrifts around boxes, snow-</a:t>
            </a:r>
            <a:r>
              <a:rPr lang="en-US" dirty="0" err="1"/>
              <a:t>erize</a:t>
            </a:r>
            <a:r>
              <a:rPr lang="en-US" dirty="0"/>
              <a:t> the boxes</a:t>
            </a:r>
          </a:p>
          <a:p>
            <a:pPr lvl="1"/>
            <a:r>
              <a:rPr lang="en-US" dirty="0"/>
              <a:t>All round float edges Pixel underlighting</a:t>
            </a:r>
          </a:p>
          <a:p>
            <a:pPr lvl="1"/>
            <a:r>
              <a:rPr lang="en-US" dirty="0"/>
              <a:t>Synchronized animatronics to the song “Run Run Rudolph” by Chuck Berry (2min57sec )</a:t>
            </a:r>
          </a:p>
          <a:p>
            <a:pPr lvl="1"/>
            <a:r>
              <a:rPr lang="en-US" dirty="0"/>
              <a:t>Cost TBD but ~$3K (including Folios) - will detail complete budget estimate</a:t>
            </a:r>
          </a:p>
        </p:txBody>
      </p:sp>
    </p:spTree>
    <p:extLst>
      <p:ext uri="{BB962C8B-B14F-4D97-AF65-F5344CB8AC3E}">
        <p14:creationId xmlns:p14="http://schemas.microsoft.com/office/powerpoint/2010/main" val="1021456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8272</TotalTime>
  <Words>520</Words>
  <Application>Microsoft Macintosh PowerPoint</Application>
  <PresentationFormat>Widescreen</PresentationFormat>
  <Paragraphs>124</Paragraphs>
  <Slides>15</Slides>
  <Notes>0</Notes>
  <HiddenSlides>4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FOLIOS</vt:lpstr>
      <vt:lpstr>Current Controller</vt:lpstr>
      <vt:lpstr>Functional Comparison</vt:lpstr>
      <vt:lpstr>PowerPoint Presentation</vt:lpstr>
      <vt:lpstr>Float Controller Architecture</vt:lpstr>
      <vt:lpstr>Float Controller BOM / ~$500 per Controller</vt:lpstr>
      <vt:lpstr>FOLIOS VIDEOS</vt:lpstr>
      <vt:lpstr>Rock Band</vt:lpstr>
      <vt:lpstr>Rock Band Refresh</vt:lpstr>
      <vt:lpstr>PowerPoint Presentation</vt:lpstr>
      <vt:lpstr>Rock Band Refresh</vt:lpstr>
      <vt:lpstr>Example Simulation</vt:lpstr>
      <vt:lpstr>PowerPoint Presentation</vt:lpstr>
      <vt:lpstr>PowerPoint Presentation</vt:lpstr>
      <vt:lpstr>Estimate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FOLIOS</dc:subject>
  <dc:creator>Chuck Piercey</dc:creator>
  <cp:keywords/>
  <dc:description/>
  <cp:lastModifiedBy>Chuck Piercey</cp:lastModifiedBy>
  <cp:revision>45</cp:revision>
  <dcterms:created xsi:type="dcterms:W3CDTF">2021-06-29T18:56:10Z</dcterms:created>
  <dcterms:modified xsi:type="dcterms:W3CDTF">2021-08-12T14:54:53Z</dcterms:modified>
  <cp:category/>
</cp:coreProperties>
</file>

<file path=docProps/thumbnail.jpeg>
</file>